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
  </p:notesMasterIdLst>
  <p:handoutMasterIdLst>
    <p:handoutMasterId r:id="rId5"/>
  </p:handoutMasterIdLst>
  <p:sldIdLst>
    <p:sldId id="298" r:id="rId2"/>
    <p:sldId id="334" r:id="rId3"/>
  </p:sldIdLst>
  <p:sldSz cx="9144000" cy="6858000" type="screen4x3"/>
  <p:notesSz cx="6954838"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B9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3" autoAdjust="0"/>
    <p:restoredTop sz="73063" autoAdjust="0"/>
  </p:normalViewPr>
  <p:slideViewPr>
    <p:cSldViewPr snapToGrid="0" snapToObjects="1" showGuides="1">
      <p:cViewPr varScale="1">
        <p:scale>
          <a:sx n="82" d="100"/>
          <a:sy n="82" d="100"/>
        </p:scale>
        <p:origin x="1122" y="84"/>
      </p:cViewPr>
      <p:guideLst>
        <p:guide orient="horz" pos="2160"/>
        <p:guide pos="287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GB"/>
          </a:p>
        </p:txBody>
      </p:sp>
      <p:sp>
        <p:nvSpPr>
          <p:cNvPr id="3" name="Date Placeholder 2"/>
          <p:cNvSpPr>
            <a:spLocks noGrp="1"/>
          </p:cNvSpPr>
          <p:nvPr>
            <p:ph type="dt" sz="quarter" idx="1"/>
          </p:nvPr>
        </p:nvSpPr>
        <p:spPr>
          <a:xfrm>
            <a:off x="3939466" y="0"/>
            <a:ext cx="3013763" cy="465455"/>
          </a:xfrm>
          <a:prstGeom prst="rect">
            <a:avLst/>
          </a:prstGeom>
        </p:spPr>
        <p:txBody>
          <a:bodyPr vert="horz" lIns="92930" tIns="46465" rIns="92930" bIns="46465" rtlCol="0"/>
          <a:lstStyle>
            <a:lvl1pPr algn="r">
              <a:defRPr sz="1200"/>
            </a:lvl1pPr>
          </a:lstStyle>
          <a:p>
            <a:fld id="{C6D00D02-7ECE-9F4A-852C-3CC24F2A1FF4}" type="datetimeFigureOut">
              <a:rPr lang="en-US" smtClean="0"/>
              <a:t>6/1/2015</a:t>
            </a:fld>
            <a:endParaRPr lang="en-GB"/>
          </a:p>
        </p:txBody>
      </p:sp>
      <p:sp>
        <p:nvSpPr>
          <p:cNvPr id="4" name="Footer Placeholder 3"/>
          <p:cNvSpPr>
            <a:spLocks noGrp="1"/>
          </p:cNvSpPr>
          <p:nvPr>
            <p:ph type="ftr" sz="quarter" idx="2"/>
          </p:nvPr>
        </p:nvSpPr>
        <p:spPr>
          <a:xfrm>
            <a:off x="0" y="8842029"/>
            <a:ext cx="3013763" cy="465455"/>
          </a:xfrm>
          <a:prstGeom prst="rect">
            <a:avLst/>
          </a:prstGeom>
        </p:spPr>
        <p:txBody>
          <a:bodyPr vert="horz" lIns="92930" tIns="46465" rIns="92930" bIns="46465" rtlCol="0" anchor="b"/>
          <a:lstStyle>
            <a:lvl1pPr algn="l">
              <a:defRPr sz="1200"/>
            </a:lvl1pPr>
          </a:lstStyle>
          <a:p>
            <a:endParaRPr lang="en-GB"/>
          </a:p>
        </p:txBody>
      </p:sp>
      <p:sp>
        <p:nvSpPr>
          <p:cNvPr id="5" name="Slide Number Placeholder 4"/>
          <p:cNvSpPr>
            <a:spLocks noGrp="1"/>
          </p:cNvSpPr>
          <p:nvPr>
            <p:ph type="sldNum" sz="quarter" idx="3"/>
          </p:nvPr>
        </p:nvSpPr>
        <p:spPr>
          <a:xfrm>
            <a:off x="3939466" y="8842029"/>
            <a:ext cx="3013763" cy="465455"/>
          </a:xfrm>
          <a:prstGeom prst="rect">
            <a:avLst/>
          </a:prstGeom>
        </p:spPr>
        <p:txBody>
          <a:bodyPr vert="horz" lIns="92930" tIns="46465" rIns="92930" bIns="46465" rtlCol="0" anchor="b"/>
          <a:lstStyle>
            <a:lvl1pPr algn="r">
              <a:defRPr sz="1200"/>
            </a:lvl1pPr>
          </a:lstStyle>
          <a:p>
            <a:fld id="{2AFACE20-B907-3F45-B620-82B0DC37CA69}" type="slidenum">
              <a:rPr lang="en-GB" smtClean="0"/>
              <a:t>‹#›</a:t>
            </a:fld>
            <a:endParaRPr lang="en-GB"/>
          </a:p>
        </p:txBody>
      </p:sp>
    </p:spTree>
    <p:extLst>
      <p:ext uri="{BB962C8B-B14F-4D97-AF65-F5344CB8AC3E}">
        <p14:creationId xmlns:p14="http://schemas.microsoft.com/office/powerpoint/2010/main" val="37489573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GB"/>
          </a:p>
        </p:txBody>
      </p:sp>
      <p:sp>
        <p:nvSpPr>
          <p:cNvPr id="3" name="Date Placeholder 2"/>
          <p:cNvSpPr>
            <a:spLocks noGrp="1"/>
          </p:cNvSpPr>
          <p:nvPr>
            <p:ph type="dt" idx="1"/>
          </p:nvPr>
        </p:nvSpPr>
        <p:spPr>
          <a:xfrm>
            <a:off x="3939466" y="0"/>
            <a:ext cx="3013763" cy="465455"/>
          </a:xfrm>
          <a:prstGeom prst="rect">
            <a:avLst/>
          </a:prstGeom>
        </p:spPr>
        <p:txBody>
          <a:bodyPr vert="horz" lIns="92930" tIns="46465" rIns="92930" bIns="46465" rtlCol="0"/>
          <a:lstStyle>
            <a:lvl1pPr algn="r">
              <a:defRPr sz="1200"/>
            </a:lvl1pPr>
          </a:lstStyle>
          <a:p>
            <a:fld id="{146DEB5D-347A-444F-90DE-1B6E2932F515}" type="datetimeFigureOut">
              <a:rPr lang="en-US" smtClean="0"/>
              <a:t>6/1/2015</a:t>
            </a:fld>
            <a:endParaRPr lang="en-GB"/>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2930" tIns="46465" rIns="92930" bIns="46465" rtlCol="0" anchor="ctr"/>
          <a:lstStyle/>
          <a:p>
            <a:endParaRPr lang="en-GB"/>
          </a:p>
        </p:txBody>
      </p:sp>
      <p:sp>
        <p:nvSpPr>
          <p:cNvPr id="5" name="Notes Placeholder 4"/>
          <p:cNvSpPr>
            <a:spLocks noGrp="1"/>
          </p:cNvSpPr>
          <p:nvPr>
            <p:ph type="body" sz="quarter" idx="3"/>
          </p:nvPr>
        </p:nvSpPr>
        <p:spPr>
          <a:xfrm>
            <a:off x="695484" y="4421823"/>
            <a:ext cx="5563870" cy="4189095"/>
          </a:xfrm>
          <a:prstGeom prst="rect">
            <a:avLst/>
          </a:prstGeom>
        </p:spPr>
        <p:txBody>
          <a:bodyPr vert="horz" lIns="92930" tIns="46465" rIns="92930" bIns="46465"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842029"/>
            <a:ext cx="3013763" cy="465455"/>
          </a:xfrm>
          <a:prstGeom prst="rect">
            <a:avLst/>
          </a:prstGeom>
        </p:spPr>
        <p:txBody>
          <a:bodyPr vert="horz" lIns="92930" tIns="46465" rIns="92930" bIns="46465" rtlCol="0" anchor="b"/>
          <a:lstStyle>
            <a:lvl1pPr algn="l">
              <a:defRPr sz="1200"/>
            </a:lvl1pPr>
          </a:lstStyle>
          <a:p>
            <a:endParaRPr lang="en-GB"/>
          </a:p>
        </p:txBody>
      </p:sp>
      <p:sp>
        <p:nvSpPr>
          <p:cNvPr id="7" name="Slide Number Placeholder 6"/>
          <p:cNvSpPr>
            <a:spLocks noGrp="1"/>
          </p:cNvSpPr>
          <p:nvPr>
            <p:ph type="sldNum" sz="quarter" idx="5"/>
          </p:nvPr>
        </p:nvSpPr>
        <p:spPr>
          <a:xfrm>
            <a:off x="3939466" y="8842029"/>
            <a:ext cx="3013763" cy="465455"/>
          </a:xfrm>
          <a:prstGeom prst="rect">
            <a:avLst/>
          </a:prstGeom>
        </p:spPr>
        <p:txBody>
          <a:bodyPr vert="horz" lIns="92930" tIns="46465" rIns="92930" bIns="46465" rtlCol="0" anchor="b"/>
          <a:lstStyle>
            <a:lvl1pPr algn="r">
              <a:defRPr sz="1200"/>
            </a:lvl1pPr>
          </a:lstStyle>
          <a:p>
            <a:fld id="{CB7D2CA1-D120-9748-B6F6-7C32249A9953}" type="slidenum">
              <a:rPr lang="en-GB" smtClean="0"/>
              <a:t>‹#›</a:t>
            </a:fld>
            <a:endParaRPr lang="en-GB"/>
          </a:p>
        </p:txBody>
      </p:sp>
    </p:spTree>
    <p:extLst>
      <p:ext uri="{BB962C8B-B14F-4D97-AF65-F5344CB8AC3E}">
        <p14:creationId xmlns:p14="http://schemas.microsoft.com/office/powerpoint/2010/main" val="26912268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464652" rtl="1">
              <a:defRPr/>
            </a:pPr>
            <a:r>
              <a:rPr lang="ar-AE" dirty="0"/>
              <a:t>يتضمن دليل اسفير أيضاً 6 معايير أساسية تصف العمليات والنُهج التي لا غنى عنها لأي استجابة فعالة. </a:t>
            </a:r>
            <a:endParaRPr lang="en-US" dirty="0"/>
          </a:p>
          <a:p>
            <a:pPr algn="r" defTabSz="464652" rtl="1">
              <a:defRPr/>
            </a:pPr>
            <a:endParaRPr lang="ar-AE" dirty="0"/>
          </a:p>
          <a:p>
            <a:pPr algn="r" defTabSz="464652" rtl="1">
              <a:defRPr/>
            </a:pPr>
            <a:r>
              <a:rPr lang="ar-AE" dirty="0"/>
              <a:t>وكجزء من عملية المواءمة مع المعايير الأخرى لمبادرات الجودة والمساءلة، سيتم استبدال معايير اسفير الأساسية بالمعيار الأساسي الإنساني بشأن الجودة والمساءلة. ويحدد هذا المعيار العناصر الأساسية للعمل الإنساني القائم على المبادئ، والذي </a:t>
            </a:r>
            <a:r>
              <a:rPr lang="ar-AE" dirty="0" smtClean="0"/>
              <a:t>يتسم </a:t>
            </a:r>
            <a:r>
              <a:rPr lang="ar-AE" dirty="0"/>
              <a:t>بالجودة ويخضع للمساءلة. </a:t>
            </a:r>
          </a:p>
          <a:p>
            <a:pPr algn="r" defTabSz="464652" rtl="1">
              <a:defRPr/>
            </a:pPr>
            <a:r>
              <a:rPr lang="ar-AE" dirty="0"/>
              <a:t>ويتضمن تسعة التزامات ومعايير للجودة، تجاه المجتمعات المحلية والأشخاص المتضررين من الأزمات، ويحدد الأمور التي يمكن أن يتوقعوها من المنظمات والأفراد </a:t>
            </a:r>
            <a:r>
              <a:rPr lang="ar-AE" smtClean="0"/>
              <a:t>الذين يقدمون </a:t>
            </a:r>
            <a:r>
              <a:rPr lang="ar-AE" dirty="0"/>
              <a:t>المساعدة الإنسانية. </a:t>
            </a:r>
          </a:p>
          <a:p>
            <a:pPr algn="r" defTabSz="464652" rtl="1">
              <a:defRPr/>
            </a:pPr>
            <a:r>
              <a:rPr lang="ar-AE" dirty="0"/>
              <a:t>وهو بمثابة مدونة طوعية.</a:t>
            </a:r>
          </a:p>
        </p:txBody>
      </p:sp>
      <p:sp>
        <p:nvSpPr>
          <p:cNvPr id="4" name="Slide Number Placeholder 3"/>
          <p:cNvSpPr>
            <a:spLocks noGrp="1"/>
          </p:cNvSpPr>
          <p:nvPr>
            <p:ph type="sldNum" sz="quarter" idx="10"/>
          </p:nvPr>
        </p:nvSpPr>
        <p:spPr/>
        <p:txBody>
          <a:bodyPr/>
          <a:lstStyle/>
          <a:p>
            <a:fld id="{CB7D2CA1-D120-9748-B6F6-7C32249A9953}" type="slidenum">
              <a:rPr lang="en-GB" smtClean="0"/>
              <a:t>1</a:t>
            </a:fld>
            <a:endParaRPr lang="en-GB"/>
          </a:p>
        </p:txBody>
      </p:sp>
    </p:spTree>
    <p:extLst>
      <p:ext uri="{BB962C8B-B14F-4D97-AF65-F5344CB8AC3E}">
        <p14:creationId xmlns:p14="http://schemas.microsoft.com/office/powerpoint/2010/main" val="4080467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464652" rtl="1">
              <a:defRPr/>
            </a:pPr>
            <a:r>
              <a:rPr lang="ar-AE" dirty="0"/>
              <a:t>يجسد المعيار الأساسي الإنساني عملية مؤامة بين معايير قائمة بالفعل. فهو يجمع بين العناصر الرئيسية من: معايير اسفير الأساسية، ومعايير الشراكة في المساءلة الإنسانية (2010)، ومنظمة عاملون في المعونة، ومرجع الجودة الذي طورته مجموعة الطوارئ وإعادة التأهيل، وقواعد السلوك لكل من الصليب الأحمر والهلال الأحمر والمنظمات غير الحكومية، والتزامات اللجنة الدائمة المشتركة بين الوكالات بشأن المساءلة تجاه السكان/ الشعوب ومعايير لجنة المساعدة الإنمائية لمنظمة التعاون والتنمية لتقييم التنمية والمساعدة الإنسانية. </a:t>
            </a:r>
          </a:p>
          <a:p>
            <a:pPr algn="r" defTabSz="464652" rtl="1">
              <a:defRPr/>
            </a:pPr>
            <a:r>
              <a:rPr lang="ar-AE" dirty="0"/>
              <a:t>إنها ثمرة مبادرة يضطلع بها كل من مشروع الشراكة في المساءلة، وعاملون في المعونة، ومشروع اسفير (ويطلق عليها اسم مبادرة المعايير المشتركة) التي كانت تهدف إلى تحقيق مزيد من الاتساق بين المعايير الإنسانية. وقد بدأت هذه العملية في ديسمبر 2011، وانتهت في يوليو 2013. ونتيجة لذلك الجهد، اتفقت المشروعات الثلاث المذكورة على تطوير "معيار أساسي إنساني موحد" استناداً إلى المعايير القائمة التي تطبقها. وفي وقت لاحق انضمت مجموعة الطوارئ وإعادة التأهيل (</a:t>
            </a:r>
            <a:r>
              <a:rPr lang="en-GB" dirty="0" err="1"/>
              <a:t>Groupe</a:t>
            </a:r>
            <a:r>
              <a:rPr lang="en-GB" dirty="0"/>
              <a:t> URD)، </a:t>
            </a:r>
            <a:r>
              <a:rPr lang="ar-AE" dirty="0"/>
              <a:t>إلى عملية تطوير </a:t>
            </a:r>
            <a:r>
              <a:rPr lang="ar-AE" dirty="0" smtClean="0"/>
              <a:t>المعيار </a:t>
            </a:r>
            <a:r>
              <a:rPr lang="ar-AE" dirty="0"/>
              <a:t>الأساسي الإنساني، الذي أطلق في ديسمبر 2014.</a:t>
            </a:r>
          </a:p>
          <a:p>
            <a:pPr algn="r" defTabSz="464652" rtl="1">
              <a:defRPr/>
            </a:pPr>
            <a:endParaRPr lang="ar-AE" dirty="0"/>
          </a:p>
          <a:p>
            <a:pPr algn="r" defTabSz="464652" rtl="1">
              <a:defRPr/>
            </a:pPr>
            <a:r>
              <a:rPr lang="ar-AE" dirty="0"/>
              <a:t>محتوى معايير اسفير الأساسية ممثلة جيداً بوجه عام في المعيار الأساسي الإنساني، مع تركيز أكثر على المساءلة ومزيد من الإبراز لموضوع دعم المنظمات للعاملين في المعونة وإدارتهم. كما يتضمن المعيار الأساسي الإنساني عناصر جديدة لم تعالج من قبل في معايير اسفير الأساسية إجراء رصد للميزانية (انظر المعيار الأساسي الإنساني رقم 9.3)، والتشاور مع السكان المتضررين بشأن آليات الشكاوى (انظر المعيار الأساسي الإنساني رقم 5.2)</a:t>
            </a:r>
          </a:p>
          <a:p>
            <a:pPr algn="r" defTabSz="464652" rtl="1">
              <a:defRPr/>
            </a:pPr>
            <a:endParaRPr lang="ar-AE" dirty="0"/>
          </a:p>
          <a:p>
            <a:pPr algn="r" defTabSz="464652" rtl="1">
              <a:defRPr/>
            </a:pPr>
            <a:r>
              <a:rPr lang="ar-AE" dirty="0"/>
              <a:t>ومن أجل ضمان قابلية المعيار الأساسي الإنساني للتطبيق بشكل كامل، تم تطوير مجموعة من المؤشرات الرئيسية والملاحظات الإرشادية وسيتم اختبارها حتى نهاية شهر يونيو.</a:t>
            </a:r>
          </a:p>
          <a:p>
            <a:pPr algn="r" defTabSz="464652" rtl="1">
              <a:defRPr/>
            </a:pPr>
            <a:endParaRPr lang="ar-AE" dirty="0"/>
          </a:p>
          <a:p>
            <a:pPr algn="r" defTabSz="464652" rtl="1">
              <a:defRPr/>
            </a:pPr>
            <a:r>
              <a:rPr lang="ar-AE" dirty="0"/>
              <a:t>وسيتم دمج المعيار الأساسي الإنساني في دليل اسفير عندما تصبح المؤشرات الرئيسية والملاحظات الإرشادية لهذا المعيار جاهزة للتطبيق من قبل العاملين الميدانيين.</a:t>
            </a:r>
          </a:p>
          <a:p>
            <a:pPr algn="r" defTabSz="464652" rtl="1">
              <a:defRPr/>
            </a:pPr>
            <a:endParaRPr lang="ar-AE" dirty="0"/>
          </a:p>
          <a:p>
            <a:pPr algn="r" defTabSz="464652" rtl="1">
              <a:defRPr/>
            </a:pPr>
            <a:r>
              <a:rPr lang="ar-AE" dirty="0"/>
              <a:t>المعيار الأساسي الإنساني لن يُغير أو يحل محل الميثاق الإنساني، أو مبادئ الحماية أو المعايير الدنيا المتعقلة بالفصول الفنية الأربع في الدليل (الإمداد بالماء والإصحاح والنهوض بالنظافة، الأمن الغذائي والتغذية، المأوى والمستوطنات البشرية واللوازم غير الغذائية، ومجال العمل الصحي).</a:t>
            </a:r>
          </a:p>
          <a:p>
            <a:pPr defTabSz="464652">
              <a:defRPr/>
            </a:pPr>
            <a:endParaRPr lang="fr-CH" dirty="0"/>
          </a:p>
          <a:p>
            <a:pPr defTabSz="464652">
              <a:defRPr/>
            </a:pPr>
            <a:endParaRPr lang="en-GB" dirty="0"/>
          </a:p>
        </p:txBody>
      </p:sp>
      <p:sp>
        <p:nvSpPr>
          <p:cNvPr id="4" name="Slide Number Placeholder 3"/>
          <p:cNvSpPr>
            <a:spLocks noGrp="1"/>
          </p:cNvSpPr>
          <p:nvPr>
            <p:ph type="sldNum" sz="quarter" idx="10"/>
          </p:nvPr>
        </p:nvSpPr>
        <p:spPr/>
        <p:txBody>
          <a:bodyPr/>
          <a:lstStyle/>
          <a:p>
            <a:fld id="{A4A2013F-FEB7-410A-8B03-31A8DB4DFBAD}" type="slidenum">
              <a:rPr lang="en-GB" smtClean="0"/>
              <a:t>2</a:t>
            </a:fld>
            <a:endParaRPr lang="en-GB"/>
          </a:p>
        </p:txBody>
      </p:sp>
    </p:spTree>
    <p:extLst>
      <p:ext uri="{BB962C8B-B14F-4D97-AF65-F5344CB8AC3E}">
        <p14:creationId xmlns:p14="http://schemas.microsoft.com/office/powerpoint/2010/main" val="9637274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5655513"/>
            <a:ext cx="9144000" cy="1211010"/>
          </a:xfrm>
          <a:prstGeom prst="rect">
            <a:avLst/>
          </a:prstGeom>
        </p:spPr>
      </p:pic>
    </p:spTree>
    <p:extLst>
      <p:ext uri="{BB962C8B-B14F-4D97-AF65-F5344CB8AC3E}">
        <p14:creationId xmlns:p14="http://schemas.microsoft.com/office/powerpoint/2010/main" val="361182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7679604"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A2 – Sphere: an in-depth tour</a:t>
            </a:r>
          </a:p>
          <a:p>
            <a:r>
              <a:rPr lang="en-GB" dirty="0" smtClean="0"/>
              <a:t>Sphere Training Package 2015</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287309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970027" y="490036"/>
            <a:ext cx="7166778" cy="4630336"/>
          </a:xfrm>
        </p:spPr>
        <p:txBody>
          <a:bodyPr anchor="ctr" anchorCtr="0">
            <a:noAutofit/>
          </a:bodyPr>
          <a:lstStyle>
            <a:lvl1pPr algn="ctr">
              <a:defRPr sz="3200"/>
            </a:lvl1pPr>
          </a:lstStyle>
          <a:p>
            <a:r>
              <a:rPr lang="en-GB" dirty="0" smtClean="0"/>
              <a:t>Click to edit Master title style</a:t>
            </a:r>
            <a:endParaRPr lang="en-GB" dirty="0"/>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A2 – Sphere: an in-depth tour</a:t>
            </a:r>
          </a:p>
          <a:p>
            <a:r>
              <a:rPr lang="en-GB" dirty="0" smtClean="0"/>
              <a:t>Sphere Training Package 2015</a:t>
            </a:r>
          </a:p>
        </p:txBody>
      </p:sp>
    </p:spTree>
    <p:extLst>
      <p:ext uri="{BB962C8B-B14F-4D97-AF65-F5344CB8AC3E}">
        <p14:creationId xmlns:p14="http://schemas.microsoft.com/office/powerpoint/2010/main" val="11040216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dy Layout no footer">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7629147"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8567731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xercise Layout">
    <p:spTree>
      <p:nvGrpSpPr>
        <p:cNvPr id="1" name=""/>
        <p:cNvGrpSpPr/>
        <p:nvPr/>
      </p:nvGrpSpPr>
      <p:grpSpPr>
        <a:xfrm>
          <a:off x="0" y="0"/>
          <a:ext cx="0" cy="0"/>
          <a:chOff x="0" y="0"/>
          <a:chExt cx="0" cy="0"/>
        </a:xfrm>
      </p:grpSpPr>
      <p:pic>
        <p:nvPicPr>
          <p:cNvPr id="3" name="Picture 2" descr="meeting shutterstock_230281012.jpg"/>
          <p:cNvPicPr>
            <a:picLocks noChangeAspect="1"/>
          </p:cNvPicPr>
          <p:nvPr userDrawn="1"/>
        </p:nvPicPr>
        <p:blipFill>
          <a:blip r:embed="rId2" cstate="print">
            <a:alphaModFix amt="73000"/>
            <a:extLst>
              <a:ext uri="{28A0092B-C50C-407E-A947-70E740481C1C}">
                <a14:useLocalDpi xmlns:a14="http://schemas.microsoft.com/office/drawing/2010/main"/>
              </a:ext>
            </a:extLst>
          </a:blip>
          <a:stretch>
            <a:fillRect/>
          </a:stretch>
        </p:blipFill>
        <p:spPr>
          <a:xfrm>
            <a:off x="5500687" y="3428900"/>
            <a:ext cx="3644656" cy="2882923"/>
          </a:xfrm>
          <a:prstGeom prst="rect">
            <a:avLst/>
          </a:prstGeom>
        </p:spPr>
      </p:pic>
      <p:pic>
        <p:nvPicPr>
          <p:cNvPr id="12" name="Picture 11" descr="bottom-curve-fade.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A2 – Sphere: an in-depth tour</a:t>
            </a:r>
          </a:p>
          <a:p>
            <a:r>
              <a:rPr lang="en-GB" dirty="0" smtClean="0"/>
              <a:t>Sphere Training Package 2015</a:t>
            </a:r>
          </a:p>
        </p:txBody>
      </p:sp>
    </p:spTree>
    <p:extLst>
      <p:ext uri="{BB962C8B-B14F-4D97-AF65-F5344CB8AC3E}">
        <p14:creationId xmlns:p14="http://schemas.microsoft.com/office/powerpoint/2010/main" val="47193511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A2 – Sphere: an in-depth tour</a:t>
            </a:r>
          </a:p>
          <a:p>
            <a:r>
              <a:rPr lang="en-GB" dirty="0" smtClean="0"/>
              <a:t>Sphere Training Package 2015</a:t>
            </a:r>
          </a:p>
        </p:txBody>
      </p:sp>
    </p:spTree>
    <p:extLst>
      <p:ext uri="{BB962C8B-B14F-4D97-AF65-F5344CB8AC3E}">
        <p14:creationId xmlns:p14="http://schemas.microsoft.com/office/powerpoint/2010/main" val="327783948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3251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0"/>
            <a:ext cx="8229600" cy="1081760"/>
          </a:xfrm>
          <a:prstGeom prst="rect">
            <a:avLst/>
          </a:prstGeom>
          <a:noFill/>
        </p:spPr>
        <p:txBody>
          <a:bodyPr vert="horz" lIns="72000" tIns="36000" rIns="72000" bIns="36000" rtlCol="0" anchor="ctr" anchorCtr="0">
            <a:noAutofit/>
          </a:bodyPr>
          <a:lstStyle/>
          <a:p>
            <a:r>
              <a:rPr lang="en-GB" dirty="0" smtClean="0"/>
              <a:t>Click to edit </a:t>
            </a:r>
            <a:r>
              <a:rPr lang="en-GB" noProof="0" dirty="0" smtClean="0"/>
              <a:t>Master</a:t>
            </a:r>
            <a:r>
              <a:rPr lang="en-GB" dirty="0" smtClean="0"/>
              <a:t> title style</a:t>
            </a:r>
            <a:endParaRPr lang="en-GB" dirty="0"/>
          </a:p>
        </p:txBody>
      </p:sp>
      <p:sp>
        <p:nvSpPr>
          <p:cNvPr id="3" name="Text Placeholder 2"/>
          <p:cNvSpPr>
            <a:spLocks noGrp="1"/>
          </p:cNvSpPr>
          <p:nvPr>
            <p:ph type="body" idx="1"/>
          </p:nvPr>
        </p:nvSpPr>
        <p:spPr>
          <a:xfrm>
            <a:off x="457200" y="1352200"/>
            <a:ext cx="8229600" cy="4785722"/>
          </a:xfrm>
          <a:prstGeom prst="rect">
            <a:avLst/>
          </a:prstGeom>
        </p:spPr>
        <p:txBody>
          <a:bodyPr vert="horz" lIns="91440" tIns="45720" rIns="91440" bIns="45720" rtlCol="0">
            <a:noAutofit/>
          </a:bodyPr>
          <a:lstStyle/>
          <a:p>
            <a:pPr lvl="0"/>
            <a:r>
              <a:rPr lang="en-GB" dirty="0" smtClean="0"/>
              <a:t>Click to edit Master text s</a:t>
            </a:r>
            <a:r>
              <a:rPr lang="en-GB" noProof="0" dirty="0" err="1" smtClean="0"/>
              <a:t>tyles</a:t>
            </a:r>
            <a:endParaRPr lang="en-GB" noProof="0" dirty="0" smtClean="0"/>
          </a:p>
          <a:p>
            <a:pPr lvl="1"/>
            <a:r>
              <a:rPr lang="en-GB" noProof="0" dirty="0" smtClean="0"/>
              <a:t>Second level</a:t>
            </a:r>
          </a:p>
          <a:p>
            <a:pPr lvl="2"/>
            <a:r>
              <a:rPr lang="en-GB" noProof="0" dirty="0" smtClean="0"/>
              <a:t>Third level</a:t>
            </a:r>
          </a:p>
        </p:txBody>
      </p:sp>
      <p:sp>
        <p:nvSpPr>
          <p:cNvPr id="5"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rgbClr val="004386"/>
                </a:solidFill>
                <a:latin typeface="Tahoma"/>
                <a:cs typeface="Tahoma"/>
              </a:defRPr>
            </a:lvl1pPr>
          </a:lstStyle>
          <a:p>
            <a:r>
              <a:rPr lang="en-GB" dirty="0" smtClean="0"/>
              <a:t>Module A2 – Sphere: an in-depth tour</a:t>
            </a:r>
          </a:p>
          <a:p>
            <a:r>
              <a:rPr lang="en-GB" noProof="0" dirty="0" smtClean="0"/>
              <a:t>Sphere Training Package 2015</a:t>
            </a:r>
          </a:p>
        </p:txBody>
      </p:sp>
    </p:spTree>
    <p:extLst>
      <p:ext uri="{BB962C8B-B14F-4D97-AF65-F5344CB8AC3E}">
        <p14:creationId xmlns:p14="http://schemas.microsoft.com/office/powerpoint/2010/main" val="1775481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3" r:id="rId4"/>
    <p:sldLayoutId id="2147483651" r:id="rId5"/>
    <p:sldLayoutId id="2147483652" r:id="rId6"/>
    <p:sldLayoutId id="2147483657" r:id="rId7"/>
  </p:sldLayoutIdLst>
  <p:hf sldNum="0" hdr="0" dt="0"/>
  <p:txStyles>
    <p:titleStyle>
      <a:lvl1pPr algn="l" defTabSz="457200" rtl="0" eaLnBrk="1" latinLnBrk="0" hangingPunct="1">
        <a:lnSpc>
          <a:spcPct val="100000"/>
        </a:lnSpc>
        <a:spcBef>
          <a:spcPct val="0"/>
        </a:spcBef>
        <a:buNone/>
        <a:defRPr sz="2800" b="1" kern="1200">
          <a:solidFill>
            <a:schemeClr val="tx2"/>
          </a:solidFill>
          <a:latin typeface="Tahoma"/>
          <a:ea typeface="+mj-ea"/>
          <a:cs typeface="Tahoma"/>
        </a:defRPr>
      </a:lvl1pPr>
    </p:titleStyle>
    <p:bodyStyle>
      <a:lvl1pPr marL="0" indent="0" algn="l" defTabSz="457200" rtl="0" eaLnBrk="1" latinLnBrk="0" hangingPunct="1">
        <a:spcBef>
          <a:spcPct val="20000"/>
        </a:spcBef>
        <a:buClr>
          <a:schemeClr val="tx2"/>
        </a:buClr>
        <a:buFontTx/>
        <a:buNone/>
        <a:defRPr sz="2200" kern="1200">
          <a:solidFill>
            <a:srgbClr val="004386"/>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4386"/>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4386"/>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package" Target="../embeddings/Microsoft_Word_Document11.docx"/><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1" y="0"/>
            <a:ext cx="7679604" cy="1081760"/>
          </a:xfrm>
        </p:spPr>
        <p:txBody>
          <a:bodyPr/>
          <a:lstStyle/>
          <a:p>
            <a:pPr algn="r" rtl="1"/>
            <a:r>
              <a:rPr lang="ar-AE" dirty="0" smtClean="0"/>
              <a:t>مشروع اسفير</a:t>
            </a:r>
            <a:endParaRPr lang="en-GB" dirty="0"/>
          </a:p>
        </p:txBody>
      </p:sp>
      <p:pic>
        <p:nvPicPr>
          <p:cNvPr id="7" name="Picture 6" descr="standards.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122201" y="60004"/>
            <a:ext cx="1031799" cy="900000"/>
          </a:xfrm>
          <a:prstGeom prst="rect">
            <a:avLst/>
          </a:prstGeom>
        </p:spPr>
      </p:pic>
      <p:graphicFrame>
        <p:nvGraphicFramePr>
          <p:cNvPr id="4" name="Object 3"/>
          <p:cNvGraphicFramePr>
            <a:graphicFrameLocks noChangeAspect="1"/>
          </p:cNvGraphicFramePr>
          <p:nvPr>
            <p:extLst>
              <p:ext uri="{D42A27DB-BD31-4B8C-83A1-F6EECF244321}">
                <p14:modId xmlns:p14="http://schemas.microsoft.com/office/powerpoint/2010/main" val="1014885954"/>
              </p:ext>
            </p:extLst>
          </p:nvPr>
        </p:nvGraphicFramePr>
        <p:xfrm>
          <a:off x="1875690" y="1036494"/>
          <a:ext cx="6114020" cy="5868000"/>
        </p:xfrm>
        <a:graphic>
          <a:graphicData uri="http://schemas.openxmlformats.org/presentationml/2006/ole">
            <mc:AlternateContent xmlns:mc="http://schemas.openxmlformats.org/markup-compatibility/2006">
              <mc:Choice xmlns:v="urn:schemas-microsoft-com:vml" Requires="v">
                <p:oleObj spid="_x0000_s25734" name="Document" r:id="rId5" imgW="6114280" imgH="5869576" progId="Word.Document.12">
                  <p:embed/>
                </p:oleObj>
              </mc:Choice>
              <mc:Fallback>
                <p:oleObj name="Document" r:id="rId5" imgW="6114280" imgH="5869576" progId="Word.Document.12">
                  <p:embed/>
                  <p:pic>
                    <p:nvPicPr>
                      <p:cNvPr id="0" name=""/>
                      <p:cNvPicPr/>
                      <p:nvPr/>
                    </p:nvPicPr>
                    <p:blipFill>
                      <a:blip r:embed="rId6"/>
                      <a:stretch>
                        <a:fillRect/>
                      </a:stretch>
                    </p:blipFill>
                    <p:spPr>
                      <a:xfrm>
                        <a:off x="1875690" y="1036494"/>
                        <a:ext cx="6114020" cy="5868000"/>
                      </a:xfrm>
                      <a:prstGeom prst="rect">
                        <a:avLst/>
                      </a:prstGeom>
                    </p:spPr>
                  </p:pic>
                </p:oleObj>
              </mc:Fallback>
            </mc:AlternateContent>
          </a:graphicData>
        </a:graphic>
      </p:graphicFrame>
    </p:spTree>
    <p:extLst>
      <p:ext uri="{BB962C8B-B14F-4D97-AF65-F5344CB8AC3E}">
        <p14:creationId xmlns:p14="http://schemas.microsoft.com/office/powerpoint/2010/main" val="2670842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0728" y="1181609"/>
            <a:ext cx="6537979" cy="4903486"/>
          </a:xfrm>
        </p:spPr>
      </p:pic>
      <p:sp>
        <p:nvSpPr>
          <p:cNvPr id="2" name="Title 1"/>
          <p:cNvSpPr>
            <a:spLocks noGrp="1"/>
          </p:cNvSpPr>
          <p:nvPr>
            <p:ph type="title"/>
          </p:nvPr>
        </p:nvSpPr>
        <p:spPr/>
        <p:txBody>
          <a:bodyPr/>
          <a:lstStyle/>
          <a:p>
            <a:pPr algn="r" rtl="1"/>
            <a:r>
              <a:rPr lang="ar-AE" dirty="0"/>
              <a:t>جديد: المعيار الأساسي الإنساني </a:t>
            </a:r>
            <a:endParaRPr lang="en-GB" dirty="0"/>
          </a:p>
        </p:txBody>
      </p:sp>
      <p:sp>
        <p:nvSpPr>
          <p:cNvPr id="4" name="Text Placeholder 3"/>
          <p:cNvSpPr>
            <a:spLocks noGrp="1"/>
          </p:cNvSpPr>
          <p:nvPr>
            <p:ph type="body" idx="4294967295"/>
          </p:nvPr>
        </p:nvSpPr>
        <p:spPr>
          <a:xfrm>
            <a:off x="4960938" y="1522112"/>
            <a:ext cx="4183062" cy="3622204"/>
          </a:xfrm>
        </p:spPr>
        <p:txBody>
          <a:bodyPr/>
          <a:lstStyle/>
          <a:p>
            <a:pPr algn="r" rtl="1"/>
            <a:r>
              <a:rPr lang="ar-AE" sz="1650" dirty="0"/>
              <a:t>-	يجسد المعيار الأساسي الإنساني عملية </a:t>
            </a:r>
            <a:r>
              <a:rPr lang="ar-AE" sz="1650" dirty="0" smtClean="0"/>
              <a:t>	مؤامة </a:t>
            </a:r>
            <a:r>
              <a:rPr lang="ar-AE" sz="1650" dirty="0"/>
              <a:t>بين معايير اسفير الأساسية، </a:t>
            </a:r>
            <a:r>
              <a:rPr lang="ar-AE" sz="1650" dirty="0" smtClean="0"/>
              <a:t>	والشراكة </a:t>
            </a:r>
            <a:r>
              <a:rPr lang="ar-AE" sz="1650" dirty="0"/>
              <a:t>في المساءلة الإنسانية، </a:t>
            </a:r>
            <a:r>
              <a:rPr lang="ar-AE" sz="1650" dirty="0" smtClean="0"/>
              <a:t>	وعاملون </a:t>
            </a:r>
            <a:r>
              <a:rPr lang="ar-AE" sz="1650" dirty="0"/>
              <a:t>في المعونة، ومرجع الجودة الذي </a:t>
            </a:r>
            <a:r>
              <a:rPr lang="ar-AE" sz="1650" dirty="0" smtClean="0"/>
              <a:t>	طورته </a:t>
            </a:r>
            <a:r>
              <a:rPr lang="ar-AE" sz="1650" dirty="0"/>
              <a:t>مجموعة الطوارئ وإعادة التأهيل.</a:t>
            </a:r>
          </a:p>
          <a:p>
            <a:pPr algn="r" rtl="1"/>
            <a:r>
              <a:rPr lang="ar-AE" sz="1650" dirty="0"/>
              <a:t>-	يسهل ويبسط الالتزامات الأساسية </a:t>
            </a:r>
            <a:r>
              <a:rPr lang="ar-AE" sz="1650" dirty="0" smtClean="0"/>
              <a:t>	للمنظمات</a:t>
            </a:r>
            <a:r>
              <a:rPr lang="ar-AE" sz="1650" dirty="0"/>
              <a:t>.</a:t>
            </a:r>
          </a:p>
          <a:p>
            <a:pPr algn="r" rtl="1"/>
            <a:r>
              <a:rPr lang="ar-AE" sz="1650" dirty="0"/>
              <a:t>-	يحل محل معايير اسفير الأساسية.</a:t>
            </a:r>
          </a:p>
          <a:p>
            <a:pPr algn="r" rtl="1"/>
            <a:r>
              <a:rPr lang="ar-AE" sz="1650" dirty="0"/>
              <a:t>-	أطلق في شهر ديسمبر 2014</a:t>
            </a:r>
          </a:p>
          <a:p>
            <a:pPr algn="r" rtl="1"/>
            <a:r>
              <a:rPr lang="ar-AE" sz="1650" dirty="0"/>
              <a:t>-	المؤشرات الرئيسية والملاحظات </a:t>
            </a:r>
            <a:r>
              <a:rPr lang="ar-AE" sz="1650" dirty="0" smtClean="0"/>
              <a:t>	الإرشادية </a:t>
            </a:r>
            <a:r>
              <a:rPr lang="ar-AE" sz="1650" dirty="0"/>
              <a:t>قيد التطوير.</a:t>
            </a:r>
          </a:p>
          <a:p>
            <a:pPr algn="r" rtl="1"/>
            <a:endParaRPr lang="en-US" sz="1650" b="0" dirty="0"/>
          </a:p>
        </p:txBody>
      </p:sp>
    </p:spTree>
    <p:extLst>
      <p:ext uri="{BB962C8B-B14F-4D97-AF65-F5344CB8AC3E}">
        <p14:creationId xmlns:p14="http://schemas.microsoft.com/office/powerpoint/2010/main" val="559411029"/>
      </p:ext>
    </p:extLst>
  </p:cSld>
  <p:clrMapOvr>
    <a:masterClrMapping/>
  </p:clrMapOvr>
  <p:timing>
    <p:tnLst>
      <p:par>
        <p:cTn id="1" dur="indefinite" restart="never" nodeType="tmRoot"/>
      </p:par>
    </p:tnLst>
  </p:timing>
</p:sld>
</file>

<file path=ppt/theme/theme1.xml><?xml version="1.0" encoding="utf-8"?>
<a:theme xmlns:a="http://schemas.openxmlformats.org/drawingml/2006/main" name="Sphere">
  <a:themeElements>
    <a:clrScheme name="Sphere">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lumMod val="20000"/>
            <a:lumOff val="80000"/>
          </a:schemeClr>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Sphere.thmx</Template>
  <TotalTime>5199</TotalTime>
  <Words>444</Words>
  <Application>Microsoft Office PowerPoint</Application>
  <PresentationFormat>On-screen Show (4:3)</PresentationFormat>
  <Paragraphs>24</Paragraphs>
  <Slides>2</Slides>
  <Notes>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vt:i4>
      </vt:variant>
    </vt:vector>
  </HeadingPairs>
  <TitlesOfParts>
    <vt:vector size="9" baseType="lpstr">
      <vt:lpstr>Arial</vt:lpstr>
      <vt:lpstr>Calibri</vt:lpstr>
      <vt:lpstr>Lucida Grande</vt:lpstr>
      <vt:lpstr>Lucida Sans Regular</vt:lpstr>
      <vt:lpstr>Tahoma</vt:lpstr>
      <vt:lpstr>Sphere</vt:lpstr>
      <vt:lpstr>Document</vt:lpstr>
      <vt:lpstr>مشروع اسفير</vt:lpstr>
      <vt:lpstr>جديد: المعيار الأساسي الإنساني </vt:lpstr>
    </vt:vector>
  </TitlesOfParts>
  <Company>Word Smiths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Smith</dc:creator>
  <cp:lastModifiedBy>CeciliaFurtade</cp:lastModifiedBy>
  <cp:revision>334</cp:revision>
  <cp:lastPrinted>2015-05-25T19:28:55Z</cp:lastPrinted>
  <dcterms:created xsi:type="dcterms:W3CDTF">2014-12-22T15:37:12Z</dcterms:created>
  <dcterms:modified xsi:type="dcterms:W3CDTF">2015-06-01T13:23:27Z</dcterms:modified>
</cp:coreProperties>
</file>